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sldIdLst>
    <p:sldId id="256" r:id="rId4"/>
    <p:sldId id="272" r:id="rId5"/>
    <p:sldId id="309" r:id="rId6"/>
    <p:sldId id="268" r:id="rId7"/>
    <p:sldId id="261" r:id="rId8"/>
    <p:sldId id="307" r:id="rId9"/>
    <p:sldId id="292" r:id="rId10"/>
    <p:sldId id="280" r:id="rId11"/>
    <p:sldId id="291" r:id="rId12"/>
    <p:sldId id="308" r:id="rId13"/>
    <p:sldId id="310" r:id="rId14"/>
    <p:sldId id="314" r:id="rId15"/>
    <p:sldId id="304" r:id="rId16"/>
    <p:sldId id="274" r:id="rId17"/>
    <p:sldId id="311" r:id="rId18"/>
    <p:sldId id="295" r:id="rId19"/>
    <p:sldId id="298" r:id="rId20"/>
    <p:sldId id="312" r:id="rId21"/>
    <p:sldId id="297" r:id="rId22"/>
    <p:sldId id="315" r:id="rId23"/>
    <p:sldId id="260" r:id="rId24"/>
    <p:sldId id="306" r:id="rId25"/>
    <p:sldId id="294" r:id="rId26"/>
    <p:sldId id="263" r:id="rId27"/>
    <p:sldId id="269" r:id="rId28"/>
    <p:sldId id="270" r:id="rId29"/>
    <p:sldId id="257" r:id="rId30"/>
    <p:sldId id="258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 autoAdjust="0"/>
    <p:restoredTop sz="94637"/>
  </p:normalViewPr>
  <p:slideViewPr>
    <p:cSldViewPr snapToGrid="0">
      <p:cViewPr varScale="1">
        <p:scale>
          <a:sx n="108" d="100"/>
          <a:sy n="108" d="100"/>
        </p:scale>
        <p:origin x="1104" y="19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1DD0-7D8D-5748-94BB-84C80E6F77E2}" type="datetimeFigureOut">
              <a:rPr lang="de-DE" smtClean="0"/>
              <a:t>15.07.20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B6DB-69D1-E84E-9488-FE6449A565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2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403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88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70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47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04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26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2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7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85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5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0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0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Johannes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B6DB-69D1-E84E-9488-FE6449A565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4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2" r:id="rId18"/>
    <p:sldLayoutId id="2147483753" r:id="rId19"/>
    <p:sldLayoutId id="214748375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463835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Aunt Elisa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Endpräsentation des Projektes der Vorlesung</a:t>
            </a:r>
          </a:p>
          <a:p>
            <a:r>
              <a:rPr lang="de-DE" altLang="ko-KR" sz="1867">
                <a:solidFill>
                  <a:schemeClr val="bg1"/>
                </a:solidFill>
                <a:cs typeface="Arial" pitchFamily="34" charset="0"/>
              </a:rPr>
              <a:t>Data Exploration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13">
            <a:extLst>
              <a:ext uri="{FF2B5EF4-FFF2-40B4-BE49-F238E27FC236}">
                <a16:creationId xmlns:a16="http://schemas.microsoft.com/office/drawing/2014/main" id="{3487FDB6-C7C4-F24D-9DD7-D63EB666E494}"/>
              </a:ext>
            </a:extLst>
          </p:cNvPr>
          <p:cNvSpPr txBox="1"/>
          <p:nvPr/>
        </p:nvSpPr>
        <p:spPr>
          <a:xfrm>
            <a:off x="3869472" y="6337711"/>
            <a:ext cx="832223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Referenten: Johannes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Deufel</a:t>
            </a:r>
            <a:r>
              <a:rPr lang="de-DE" altLang="ko-KR" sz="1867" dirty="0">
                <a:solidFill>
                  <a:schemeClr val="bg1"/>
                </a:solidFill>
                <a:cs typeface="Arial" pitchFamily="34" charset="0"/>
              </a:rPr>
              <a:t>, Jannik Fischer Simone Marx, &amp; Simon </a:t>
            </a:r>
            <a:r>
              <a:rPr lang="de-DE" altLang="ko-KR" sz="1867" dirty="0" err="1">
                <a:solidFill>
                  <a:schemeClr val="bg1"/>
                </a:solidFill>
                <a:cs typeface="Arial" pitchFamily="34" charset="0"/>
              </a:rPr>
              <a:t>Scapan</a:t>
            </a:r>
            <a:endParaRPr lang="de-DE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60B6378E-090F-DF4D-BF8D-7CB2051D716A}"/>
              </a:ext>
            </a:extLst>
          </p:cNvPr>
          <p:cNvSpPr/>
          <p:nvPr/>
        </p:nvSpPr>
        <p:spPr>
          <a:xfrm>
            <a:off x="5709424" y="1959428"/>
            <a:ext cx="6482576" cy="1469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Related Work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Bildplatzhalter 3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7FC0006-0322-2247-A2CE-92970085A5E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t="3274" b="3274"/>
          <a:stretch>
            <a:fillRect/>
          </a:stretch>
        </p:blipFill>
        <p:spPr>
          <a:xfrm>
            <a:off x="633169" y="3546736"/>
            <a:ext cx="8220246" cy="3082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99CAD6-BB5C-464C-9B01-B21C162A9810}"/>
              </a:ext>
            </a:extLst>
          </p:cNvPr>
          <p:cNvSpPr txBox="1"/>
          <p:nvPr/>
        </p:nvSpPr>
        <p:spPr>
          <a:xfrm>
            <a:off x="5838090" y="1959428"/>
            <a:ext cx="6353909" cy="590931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Besonders Seq2Seq als </a:t>
            </a:r>
            <a:r>
              <a:rPr lang="de-DE" dirty="0" err="1"/>
              <a:t>Deep</a:t>
            </a:r>
            <a:r>
              <a:rPr lang="de-DE" dirty="0"/>
              <a:t> Learning Algorithmus in der Literatur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24F92-1394-9F4A-AD58-41A95C577537}"/>
              </a:ext>
            </a:extLst>
          </p:cNvPr>
          <p:cNvSpPr txBox="1"/>
          <p:nvPr/>
        </p:nvSpPr>
        <p:spPr>
          <a:xfrm>
            <a:off x="5838092" y="2677026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Umsetzung durch Word2Vec Modell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B06BEA-7857-2148-A5BB-0F4D60DE3A4E}"/>
              </a:ext>
            </a:extLst>
          </p:cNvPr>
          <p:cNvSpPr txBox="1"/>
          <p:nvPr/>
        </p:nvSpPr>
        <p:spPr>
          <a:xfrm>
            <a:off x="5838092" y="3150701"/>
            <a:ext cx="6353908" cy="341632"/>
          </a:xfrm>
          <a:prstGeom prst="rect">
            <a:avLst/>
          </a:prstGeom>
          <a:solidFill>
            <a:srgbClr val="87ADDC"/>
          </a:solidFill>
        </p:spPr>
        <p:txBody>
          <a:bodyPr wrap="square" rtlCol="0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Anwendung über RNNs</a:t>
            </a:r>
          </a:p>
        </p:txBody>
      </p:sp>
    </p:spTree>
    <p:extLst>
      <p:ext uri="{BB962C8B-B14F-4D97-AF65-F5344CB8AC3E}">
        <p14:creationId xmlns:p14="http://schemas.microsoft.com/office/powerpoint/2010/main" val="214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2138613"/>
            <a:ext cx="5446295" cy="14793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Technologien und Methoden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694083"/>
            <a:ext cx="5446229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Systemarchitektur</a:t>
            </a:r>
          </a:p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Sprachverarbeitung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430531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Systemarchitektur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0F8B84-73E6-7E4F-9695-0F108B94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47" y="1827092"/>
            <a:ext cx="7020859" cy="42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6115683" cy="84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Sprachverarbeitung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6F7D7F-5EBB-FF4B-B42B-CABC3556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4" y="1767791"/>
            <a:ext cx="9073661" cy="47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1635596"/>
            <a:ext cx="3310877" cy="592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Das Modell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D6C2650F-94E7-714C-A566-7B18DEDED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" y="3001281"/>
            <a:ext cx="7281184" cy="40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459415" y="2736071"/>
            <a:ext cx="573258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sz="6000"/>
              <a:t>Weitere Ansätze</a:t>
            </a:r>
            <a:endParaRPr lang="de-DE" altLang="ko-KR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90892" y="1278183"/>
            <a:ext cx="386795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Naïve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Bayes</a:t>
            </a:r>
            <a:r>
              <a:rPr lang="de-DE" sz="2000" dirty="0">
                <a:solidFill>
                  <a:schemeClr val="bg1"/>
                </a:solidFill>
              </a:rPr>
              <a:t> &amp; Entscheidungsbäume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Erkennung der Wortart durch die Wörterstruktur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Zahlreiche alternative Methoden sind notwendig um auf ein vergleichbares Ergebnis eines </a:t>
            </a:r>
            <a:r>
              <a:rPr lang="de-DE" sz="2000" dirty="0" err="1">
                <a:solidFill>
                  <a:schemeClr val="bg1"/>
                </a:solidFill>
              </a:rPr>
              <a:t>Deep</a:t>
            </a:r>
            <a:r>
              <a:rPr lang="de-DE" sz="2000" dirty="0">
                <a:solidFill>
                  <a:schemeClr val="bg1"/>
                </a:solidFill>
              </a:rPr>
              <a:t> NN zu kommen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Großer vielfach </a:t>
            </a:r>
            <a:r>
              <a:rPr lang="de-DE" sz="2000" dirty="0" err="1">
                <a:solidFill>
                  <a:schemeClr val="bg1"/>
                </a:solidFill>
              </a:rPr>
              <a:t>gelabelter</a:t>
            </a:r>
            <a:r>
              <a:rPr lang="de-DE" sz="2000" dirty="0">
                <a:solidFill>
                  <a:schemeClr val="bg1"/>
                </a:solidFill>
              </a:rPr>
              <a:t> Datensatz notwendig</a:t>
            </a:r>
          </a:p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bg1"/>
              </a:solidFill>
            </a:endParaRPr>
          </a:p>
          <a:p>
            <a:pPr marL="228600" lvl="0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  </a:t>
            </a:r>
            <a:r>
              <a:rPr lang="de-DE" sz="2000" dirty="0" err="1">
                <a:solidFill>
                  <a:schemeClr val="bg1"/>
                </a:solidFill>
                <a:sym typeface="Wingdings" pitchFamily="2" charset="2"/>
              </a:rPr>
              <a:t>Deep</a:t>
            </a:r>
            <a:r>
              <a:rPr lang="de-DE" sz="2000" dirty="0">
                <a:solidFill>
                  <a:schemeClr val="bg1"/>
                </a:solidFill>
                <a:sym typeface="Wingdings" pitchFamily="2" charset="2"/>
              </a:rPr>
              <a:t> Learning ist besser      für das Projekt geeignet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ko-KR" b="1"/>
              <a:t>Verworfene Ansätze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492758" y="4370069"/>
            <a:ext cx="2808000" cy="1566114"/>
            <a:chOff x="5652121" y="1872653"/>
            <a:chExt cx="2448361" cy="15661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1243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Seq2Seq Modell über ein RNN</a:t>
              </a:r>
            </a:p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Eigenständige Verbindung der Layer</a:t>
              </a:r>
            </a:p>
            <a:p>
              <a:pPr marL="1028700" lvl="1" indent="-3429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Kein lauffähiges Training möglich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0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2141656"/>
            <a:chOff x="5652121" y="1872653"/>
            <a:chExt cx="2448361" cy="214165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1818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Implementiertes Seq2Seq Modell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Verwendung der Seq2Seq </a:t>
              </a:r>
              <a:r>
                <a:rPr lang="de-DE" sz="1200" dirty="0" err="1"/>
                <a:t>Tensorflow</a:t>
              </a:r>
              <a:endParaRPr lang="de-DE" sz="1200" dirty="0"/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Programmierung des </a:t>
              </a:r>
              <a:r>
                <a:rPr lang="de-DE" sz="1200" dirty="0" err="1"/>
                <a:t>Pre</a:t>
              </a:r>
              <a:r>
                <a:rPr lang="de-DE" sz="1200" dirty="0"/>
                <a:t> </a:t>
              </a:r>
              <a:r>
                <a:rPr lang="de-DE" sz="1200" dirty="0" err="1"/>
                <a:t>Processings</a:t>
              </a:r>
              <a:endParaRPr lang="de-DE" sz="1200" dirty="0"/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ts val="1800"/>
                <a:buFont typeface="Arial" panose="020B0604020202020204" pitchFamily="34" charset="0"/>
                <a:buChar char="•"/>
              </a:pPr>
              <a:r>
                <a:rPr lang="de-DE" sz="1200" dirty="0"/>
                <a:t>Problem mit negative Wahrscheinlichkeiten beim Training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Modell 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Das Ergebnis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2F7FB5E-89DD-0E4B-B649-62F70EBE3A58}"/>
              </a:ext>
            </a:extLst>
          </p:cNvPr>
          <p:cNvSpPr txBox="1"/>
          <p:nvPr/>
        </p:nvSpPr>
        <p:spPr>
          <a:xfrm>
            <a:off x="6785881" y="3500762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Vorstellung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der </a:t>
            </a:r>
            <a:r>
              <a:rPr lang="de-DE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Anwendung</a:t>
            </a:r>
          </a:p>
        </p:txBody>
      </p:sp>
    </p:spTree>
    <p:extLst>
      <p:ext uri="{BB962C8B-B14F-4D97-AF65-F5344CB8AC3E}">
        <p14:creationId xmlns:p14="http://schemas.microsoft.com/office/powerpoint/2010/main" val="13526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2462139" y="2181774"/>
            <a:ext cx="1923387" cy="1730927"/>
            <a:chOff x="1316574" y="2133806"/>
            <a:chExt cx="1652623" cy="15869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335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Smalltalk und sinnvolle Antworten sind möglich</a:t>
              </a:r>
            </a:p>
            <a:p>
              <a:pPr marL="457200" lvl="0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Modell erfüllt alle gewünschten Anforderungen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positiv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7887380" y="2177786"/>
            <a:ext cx="2193703" cy="1359157"/>
            <a:chOff x="8924494" y="2152037"/>
            <a:chExt cx="1928374" cy="1359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8924494" y="2403198"/>
              <a:ext cx="192007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keine tiefgehende, zusammenhängende Gespräche möglich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Bedienung komplexer </a:t>
              </a:r>
              <a:r>
                <a:rPr lang="de-DE" sz="1200"/>
                <a:t>als erwartet</a:t>
              </a:r>
              <a:endParaRPr lang="de-DE" sz="1200" dirty="0"/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accent1"/>
                  </a:solidFill>
                </a:rPr>
                <a:t>negativ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9" y="4450311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3974659" y="5161499"/>
            <a:ext cx="4174231" cy="1701888"/>
            <a:chOff x="3221837" y="5176417"/>
            <a:chExt cx="2247576" cy="1701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221837" y="5388666"/>
              <a:ext cx="2238825" cy="14896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Trainingsdaten verbessern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Ausführlichere Validierung der Hyperparameter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Erhöhung der Ressourcen</a:t>
              </a:r>
            </a:p>
            <a:p>
              <a:pPr marL="914400" lvl="1" indent="-228600" defTabSz="914400">
                <a:lnSpc>
                  <a:spcPct val="90000"/>
                </a:lnSpc>
                <a:spcAft>
                  <a:spcPts val="600"/>
                </a:spcAft>
                <a:buSzPct val="125000"/>
                <a:buFont typeface="Arial" panose="020B0604020202020204" pitchFamily="34" charset="0"/>
                <a:buChar char="•"/>
              </a:pPr>
              <a:r>
                <a:rPr lang="de-DE" sz="1200" dirty="0"/>
                <a:t>Verwendung mehrerer Technologien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Lösungsansätze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563056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D6E4369-4B05-324F-AA60-E2A0240AA88C}"/>
              </a:ext>
            </a:extLst>
          </p:cNvPr>
          <p:cNvSpPr txBox="1"/>
          <p:nvPr/>
        </p:nvSpPr>
        <p:spPr>
          <a:xfrm>
            <a:off x="1316697" y="1949928"/>
            <a:ext cx="4407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01</a:t>
            </a:r>
            <a:r>
              <a:rPr lang="de-DE" sz="3000" dirty="0"/>
              <a:t>	Idee</a:t>
            </a:r>
          </a:p>
          <a:p>
            <a:r>
              <a:rPr lang="de-DE" sz="3000" dirty="0"/>
              <a:t>	</a:t>
            </a:r>
          </a:p>
          <a:p>
            <a:r>
              <a:rPr lang="de-DE" sz="3000" b="1" dirty="0"/>
              <a:t>02</a:t>
            </a:r>
            <a:r>
              <a:rPr lang="de-DE" sz="3000" dirty="0"/>
              <a:t>	Recherche</a:t>
            </a:r>
          </a:p>
          <a:p>
            <a:endParaRPr lang="de-DE" sz="3000" dirty="0"/>
          </a:p>
          <a:p>
            <a:r>
              <a:rPr lang="de-DE" sz="3000" b="1" dirty="0"/>
              <a:t>03</a:t>
            </a:r>
            <a:r>
              <a:rPr lang="de-DE" sz="3000" dirty="0"/>
              <a:t>	Technologien und 	Methoden</a:t>
            </a:r>
          </a:p>
          <a:p>
            <a:endParaRPr lang="de-DE" sz="3000" dirty="0"/>
          </a:p>
          <a:p>
            <a:r>
              <a:rPr lang="de-DE" sz="3000" b="1" dirty="0"/>
              <a:t>04</a:t>
            </a:r>
            <a:r>
              <a:rPr lang="de-DE" sz="3000" dirty="0"/>
              <a:t>	Weitere Ansätze</a:t>
            </a:r>
          </a:p>
          <a:p>
            <a:endParaRPr lang="de-DE" sz="3000" dirty="0"/>
          </a:p>
          <a:p>
            <a:r>
              <a:rPr lang="de-DE" sz="3000" b="1" dirty="0"/>
              <a:t>05</a:t>
            </a:r>
            <a:r>
              <a:rPr lang="de-DE" sz="3000" dirty="0"/>
              <a:t>	Bewertung</a:t>
            </a: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1621" y="2158489"/>
            <a:ext cx="2656433" cy="769442"/>
            <a:chOff x="-478737" y="1114178"/>
            <a:chExt cx="4245440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Anwendung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8737" y="1421955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Anwendung soll nutzerfreundlicher werden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1621" y="4687300"/>
            <a:ext cx="2656433" cy="1323440"/>
            <a:chOff x="-478738" y="1114178"/>
            <a:chExt cx="4245439" cy="13234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1" y="1114178"/>
              <a:ext cx="42417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>
                  <a:cs typeface="Arial" pitchFamily="34" charset="0"/>
                </a:rPr>
                <a:t>Ressourcen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8738" y="1421955"/>
              <a:ext cx="42262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Erhöhung der Ressourcen, wenn Projekt in den Echtbertrieb gestartet wird</a:t>
              </a:r>
            </a:p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Erwirtschafteter Ertrag kann für das Projekt thesauriert werden</a:t>
              </a:r>
              <a:endParaRPr lang="de-DE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769442"/>
            <a:chOff x="-475010" y="1114178"/>
            <a:chExt cx="4241713" cy="7694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Zeit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59588" y="1421955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Sehr zeitaufwendiges Projekt</a:t>
              </a:r>
            </a:p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itchFamily="2" charset="2"/>
                </a:rPr>
                <a:t> Mehr Zeit für optimale Lösungen</a:t>
              </a:r>
              <a:endParaRPr lang="de-DE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604746"/>
            <a:chOff x="-475010" y="1114178"/>
            <a:chExt cx="4241713" cy="604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441925"/>
              <a:ext cx="4226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Verwendung von Beam Search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24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.mp4" descr="logo.mp4">
            <a:hlinkClick r:id="" action="ppaction://media"/>
            <a:extLst>
              <a:ext uri="{FF2B5EF4-FFF2-40B4-BE49-F238E27FC236}">
                <a16:creationId xmlns:a16="http://schemas.microsoft.com/office/drawing/2014/main" id="{0E3B61BA-5FF9-A144-9403-D4FA06FA1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7962" y="103397"/>
            <a:ext cx="537607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E8B366-8F3B-FA43-9996-B9434108E567}"/>
              </a:ext>
            </a:extLst>
          </p:cNvPr>
          <p:cNvSpPr txBox="1"/>
          <p:nvPr/>
        </p:nvSpPr>
        <p:spPr>
          <a:xfrm>
            <a:off x="4309293" y="5912288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de-DE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Idee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Idee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844193"/>
            <a:chOff x="803640" y="3362835"/>
            <a:chExt cx="2059657" cy="184419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Zunehmend kommt es zu einer Vereinsamung von Rentnern in Pflegeheimen. Aufgrund der Kontaktbeschränkungen durch die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Coronapandemie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verstärkt sich dies, da viele Rentner nicht mehr mit Freunden und der Familie interagieren können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 Problem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920864"/>
            <a:chOff x="803640" y="3362835"/>
            <a:chExt cx="2059657" cy="92086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Welche Möglichkeiten gibt es, das Problem mit Technologie zu lösen?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736198"/>
            <a:chOff x="803640" y="3362835"/>
            <a:chExt cx="2059657" cy="7361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Ein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Chatbot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der mit dem </a:t>
              </a:r>
              <a:r>
                <a:rPr lang="de-D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Enduser</a:t>
              </a:r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chatten kann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Lösung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920864"/>
            <a:chOff x="803640" y="3362835"/>
            <a:chExt cx="2059657" cy="9208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Software soll über Sprachsteuerung von jeder Altersgruppe nutzbar sein.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Die Umsetzung</a:t>
              </a:r>
            </a:p>
          </p:txBody>
        </p:sp>
      </p:grpSp>
      <p:pic>
        <p:nvPicPr>
          <p:cNvPr id="74" name="Graphic 2">
            <a:extLst>
              <a:ext uri="{FF2B5EF4-FFF2-40B4-BE49-F238E27FC236}">
                <a16:creationId xmlns:a16="http://schemas.microsoft.com/office/drawing/2014/main" id="{0FFAFEE2-DB93-8D44-91AE-1E7DE360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445" y="2077979"/>
            <a:ext cx="1474779" cy="1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71"/>
            <a:ext cx="5446295" cy="786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Recherche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Wirtschaftsanalysen</a:t>
            </a:r>
          </a:p>
          <a:p>
            <a:r>
              <a:rPr lang="de-DE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Wissenschaftliche Arbeiten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F4FA8B0-0A7F-7649-9DCC-7CC7FE759407}"/>
              </a:ext>
            </a:extLst>
          </p:cNvPr>
          <p:cNvSpPr/>
          <p:nvPr/>
        </p:nvSpPr>
        <p:spPr>
          <a:xfrm>
            <a:off x="5757705" y="1884556"/>
            <a:ext cx="6434295" cy="154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Kosten-Nutzen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</a:br>
            <a:r>
              <a:rPr lang="de-DE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Analyse</a:t>
            </a:r>
            <a:endParaRPr lang="de-DE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335A35-C670-BC48-BFE7-CAD7658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9" y="3429000"/>
            <a:ext cx="5943021" cy="3429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0AEDCBF-16B0-364E-A2CF-5A9C28DAF93D}"/>
              </a:ext>
            </a:extLst>
          </p:cNvPr>
          <p:cNvSpPr/>
          <p:nvPr/>
        </p:nvSpPr>
        <p:spPr>
          <a:xfrm>
            <a:off x="5771070" y="2167410"/>
            <a:ext cx="6434295" cy="341632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Langfristiger Ertrag soll sichergestellt sein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6ABFAF-ADAD-AB49-BCB2-1717E45D3612}"/>
              </a:ext>
            </a:extLst>
          </p:cNvPr>
          <p:cNvSpPr/>
          <p:nvPr/>
        </p:nvSpPr>
        <p:spPr>
          <a:xfrm>
            <a:off x="5771070" y="2791026"/>
            <a:ext cx="6434295" cy="341632"/>
          </a:xfrm>
          <a:prstGeom prst="rect">
            <a:avLst/>
          </a:prstGeom>
          <a:solidFill>
            <a:srgbClr val="87ADDC"/>
          </a:solidFill>
        </p:spPr>
        <p:txBody>
          <a:bodyPr wrap="square">
            <a:spAutoFit/>
          </a:bodyPr>
          <a:lstStyle/>
          <a:p>
            <a:pPr marL="457200" lvl="0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dirty="0"/>
              <a:t>Break-even Point soll möglichst früh erreicht werden</a:t>
            </a:r>
          </a:p>
        </p:txBody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Preise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238206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6297929" y="180118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B2B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6755"/>
              </p:ext>
            </p:extLst>
          </p:nvPr>
        </p:nvGraphicFramePr>
        <p:xfrm>
          <a:off x="3042139" y="2357996"/>
          <a:ext cx="2348075" cy="3841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ko-KR" sz="18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kostengünstig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plattformunabhängig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Einfach in der Anwendung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jederzeit verfügbar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de-DE" altLang="ko-K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sz="16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de-DE" altLang="ko-KR" sz="10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3443515" y="2552174"/>
            <a:ext cx="1533597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10€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02475"/>
              </p:ext>
            </p:extLst>
          </p:nvPr>
        </p:nvGraphicFramePr>
        <p:xfrm>
          <a:off x="6096000" y="2357996"/>
          <a:ext cx="2348075" cy="3860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750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61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die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Business-Lösung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3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perfekt für Pflegeheime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geringe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de-DE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Einarbeitungszeit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4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Entlastung der Mitarbeiter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74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6612964" y="2552174"/>
            <a:ext cx="146423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50€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ko-KR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477328"/>
            <a:chOff x="3017859" y="4283314"/>
            <a:chExt cx="1823203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alternde Gesellschaft mit hohem Bedürfnis nach Kontakten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Entlastung für die Pfleger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nur noch wenige Senioren, die keinen Zugang zu Technik haben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digitaler Wandel bei Rentnern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Möglichkeiten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30381" y="1691951"/>
            <a:ext cx="3063403" cy="1477328"/>
            <a:chOff x="3017859" y="4283314"/>
            <a:chExt cx="1866816" cy="14773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starkes Bedürfnis für menschlichen Kontakt in der Zeit von Corona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wenig Konkurrenz in diesem Segment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Nutzerfreundlichkeit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Anwendung optimal auf die Zielgruppe abgestimmt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Stärken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verringerte Nachfrage, wenn Corona-Krise vorbei ist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keine Akzeptanz bei der Zielgruppe/kein Bedarf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Gefahren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51815" y="1771523"/>
            <a:ext cx="3065987" cy="1292662"/>
            <a:chOff x="3017858" y="4283314"/>
            <a:chExt cx="1870813" cy="12926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Tx/>
                <a:buChar char="-"/>
              </a:pPr>
              <a:r>
                <a:rPr lang="de-DE" sz="1200" dirty="0"/>
                <a:t>immer noch eine hohe Barriere bei der technischen Nutzung bei älteren Menschen</a:t>
              </a:r>
            </a:p>
            <a:p>
              <a:pPr marL="171450" lvl="0" indent="-171450">
                <a:buFontTx/>
                <a:buChar char="-"/>
              </a:pPr>
              <a:r>
                <a:rPr lang="de-DE" sz="1200" dirty="0"/>
                <a:t>Einarbeitung der Pfleger im Umgang mit dem System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Schwächen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D572509-C8EA-C840-8E5E-DFC7B054C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2988000" y="2130015"/>
            <a:ext cx="5348288" cy="3314968"/>
            <a:chOff x="3174158" y="1812689"/>
            <a:chExt cx="5330332" cy="426365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41484"/>
              </p:ext>
            </p:extLst>
          </p:nvPr>
        </p:nvGraphicFramePr>
        <p:xfrm>
          <a:off x="2908521" y="1975227"/>
          <a:ext cx="5424106" cy="3399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noProof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Produkt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Fokus auf Anwenderfreundlichkeit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Preis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Niedrigpreispolitik: Produkt möglichst günstig anbieten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Kommunikation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Werbung unter anderem in Tageszeitungen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Distribution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Indirekte Distribution über Pflegeheime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Marketing Mix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Umsetzung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Macintosh PowerPoint</Application>
  <PresentationFormat>Breitbild</PresentationFormat>
  <Paragraphs>192</Paragraphs>
  <Slides>29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Scapan</dc:creator>
  <cp:lastModifiedBy>Jannik Fischer</cp:lastModifiedBy>
  <cp:revision>32</cp:revision>
  <dcterms:created xsi:type="dcterms:W3CDTF">2020-07-13T06:50:01Z</dcterms:created>
  <dcterms:modified xsi:type="dcterms:W3CDTF">2020-07-14T22:24:09Z</dcterms:modified>
</cp:coreProperties>
</file>